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35" r:id="rId2"/>
    <p:sldId id="337" r:id="rId3"/>
    <p:sldId id="341" r:id="rId4"/>
    <p:sldId id="352" r:id="rId5"/>
    <p:sldId id="345" r:id="rId6"/>
    <p:sldId id="353" r:id="rId7"/>
    <p:sldId id="346" r:id="rId8"/>
    <p:sldId id="344" r:id="rId9"/>
    <p:sldId id="347" r:id="rId10"/>
    <p:sldId id="348" r:id="rId11"/>
    <p:sldId id="349" r:id="rId12"/>
    <p:sldId id="350" r:id="rId13"/>
    <p:sldId id="351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CC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270" autoAdjust="0"/>
  </p:normalViewPr>
  <p:slideViewPr>
    <p:cSldViewPr snapToGrid="0">
      <p:cViewPr varScale="1">
        <p:scale>
          <a:sx n="103" d="100"/>
          <a:sy n="103" d="100"/>
        </p:scale>
        <p:origin x="11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552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51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1908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54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677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 dirty="0">
                <a:effectLst/>
                <a:latin typeface="Arial" panose="020B0604020202020204" pitchFamily="34" charset="0"/>
              </a:rPr>
              <a:t>使用一维卷积滤波器</a:t>
            </a:r>
            <a:r>
              <a:rPr lang="en-US" altLang="zh-CN" dirty="0">
                <a:effectLst/>
                <a:latin typeface="Arial" panose="020B0604020202020204" pitchFamily="34" charset="0"/>
              </a:rPr>
              <a:t>(kernel width=3, stride=1)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将标量上下文</a:t>
            </a:r>
            <a:r>
              <a:rPr lang="en-US" altLang="zh-CN" dirty="0" err="1">
                <a:effectLst/>
                <a:latin typeface="Arial" panose="020B0604020202020204" pitchFamily="34" charset="0"/>
              </a:rPr>
              <a:t>xt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投射到</a:t>
            </a:r>
            <a:r>
              <a:rPr lang="en-US" altLang="zh-CN" dirty="0">
                <a:effectLst/>
                <a:latin typeface="Arial" panose="020B0604020202020204" pitchFamily="34" charset="0"/>
              </a:rPr>
              <a:t>d-dim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向量</a:t>
            </a:r>
            <a:r>
              <a:rPr lang="en-US" altLang="zh-CN" dirty="0" err="1">
                <a:effectLst/>
                <a:latin typeface="Arial" panose="020B0604020202020204" pitchFamily="34" charset="0"/>
              </a:rPr>
              <a:t>ut</a:t>
            </a:r>
            <a:r>
              <a:rPr lang="zh-CN" altLang="en-US" dirty="0">
                <a:effectLst/>
                <a:latin typeface="Arial" panose="020B0604020202020204" pitchFamily="34" charset="0"/>
              </a:rPr>
              <a:t>中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3533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(1)</a:t>
            </a:r>
            <a:r>
              <a:rPr lang="zh-CN" altLang="en-US" dirty="0"/>
              <a:t>概率形式</a:t>
            </a:r>
          </a:p>
        </p:txBody>
      </p:sp>
    </p:spTree>
    <p:extLst>
      <p:ext uri="{BB962C8B-B14F-4D97-AF65-F5344CB8AC3E}">
        <p14:creationId xmlns:p14="http://schemas.microsoft.com/office/powerpoint/2010/main" val="1531252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51914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2892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1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40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</a:lstStyle>
          <a:p>
            <a:r>
              <a:rPr lang="zh-CN" altLang="en-US" dirty="0"/>
              <a:t>Title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>
              <a:defRPr sz="220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</p:grpSp>
      <p:sp>
        <p:nvSpPr>
          <p:cNvPr id="20" name="矩形 19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  <a:t>2021-06-22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04000" cy="603327"/>
            <a:chOff x="0" y="0"/>
            <a:chExt cx="12204000" cy="603327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 userDrawn="1"/>
        </p:nvSpPr>
        <p:spPr>
          <a:xfrm>
            <a:off x="10874507" y="-78"/>
            <a:ext cx="1247643" cy="306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Gill Sans Ultra Bold" panose="020B0A02020104020203" pitchFamily="34" charset="0"/>
                <a:sym typeface="+mn-ea"/>
              </a:rPr>
              <a:t>ATAI</a:t>
            </a:r>
            <a:endParaRPr lang="zh-CN" altLang="en-US" sz="12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56895" y="71755"/>
            <a:ext cx="189611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Chongqing University of Technology</a:t>
            </a:r>
          </a:p>
        </p:txBody>
      </p:sp>
      <p:sp>
        <p:nvSpPr>
          <p:cNvPr id="8" name="矩形 7"/>
          <p:cNvSpPr/>
          <p:nvPr userDrawn="1"/>
        </p:nvSpPr>
        <p:spPr>
          <a:xfrm>
            <a:off x="10506075" y="204470"/>
            <a:ext cx="168592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Advanced Technique of Artificial  Intelligence</a:t>
            </a:r>
            <a:endParaRPr lang="zh-CN" altLang="en-US" sz="1000" dirty="0">
              <a:solidFill>
                <a:schemeClr val="bg1">
                  <a:lumMod val="8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603050405020304" pitchFamily="18" charset="0"/>
          <a:ea typeface="华康俪金黑W8(P)" panose="020B0800000000000000" pitchFamily="34" charset="-122"/>
          <a:cs typeface="Times New Roman" panose="02020603050405020304" pitchFamily="18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charset="0"/>
        <a:buNone/>
        <a:defRPr lang="zh-CN" altLang="en-US" sz="2600" b="1" kern="100" spc="50" dirty="0" smtClean="0">
          <a:ln w="11430"/>
          <a:solidFill>
            <a:schemeClr val="tx1"/>
          </a:solidFill>
          <a:effectLst/>
          <a:latin typeface="宋体" panose="02010600030101010101" pitchFamily="2" charset="-122"/>
          <a:ea typeface="宋体" panose="02010600030101010101" pitchFamily="2" charset="-122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4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charset="0"/>
        <a:buChar char="l"/>
        <a:defRPr sz="22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charset="0"/>
        <a:buChar char="l"/>
        <a:defRPr sz="2000" kern="1200">
          <a:solidFill>
            <a:schemeClr val="tx1"/>
          </a:solidFill>
          <a:latin typeface="Times New Roman" panose="02020603050405020304" pitchFamily="18" charset="0"/>
          <a:ea typeface="仿宋" panose="02010609060101010101" pitchFamily="49" charset="-122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5872531"/>
            <a:ext cx="828000" cy="828000"/>
          </a:xfrm>
          <a:prstGeom prst="rect">
            <a:avLst/>
          </a:prstGeom>
        </p:spPr>
      </p:pic>
      <p:pic>
        <p:nvPicPr>
          <p:cNvPr id="9224" name="Picture 8" descr="æ¥çæºå¾å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094" y="5882234"/>
            <a:ext cx="822449" cy="81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æ¥çæºå¾å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663" y="6024932"/>
            <a:ext cx="1260000" cy="681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æ¥çæºå¾å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040" y="5926769"/>
            <a:ext cx="836364" cy="8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 14"/>
          <p:cNvSpPr txBox="1"/>
          <p:nvPr/>
        </p:nvSpPr>
        <p:spPr>
          <a:xfrm>
            <a:off x="4785995" y="5022215"/>
            <a:ext cx="273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solidFill>
                  <a:schemeClr val="bg1">
                    <a:lumMod val="65000"/>
                  </a:schemeClr>
                </a:solidFill>
                <a:latin typeface="黑体" panose="02010600030101010101" charset="-122"/>
                <a:ea typeface="黑体" panose="02010600030101010101" charset="-122"/>
              </a:rPr>
              <a:t>2021.06.22  •  ChongQing</a:t>
            </a:r>
            <a:r>
              <a:rPr lang="en-US" altLang="zh-CN" dirty="0"/>
              <a:t> 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673860" y="1467685"/>
            <a:ext cx="8844280" cy="1076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Informer:</a:t>
            </a:r>
            <a:r>
              <a:rPr lang="zh-CN" altLang="en-US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Beyond Efficient Transformer for Long Sequence Time-Series Forecasting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17485" y="6156325"/>
            <a:ext cx="312928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Reported by Chenghong Li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551305" y="4411345"/>
            <a:ext cx="908939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AAAI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algn="ctr"/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Code: github.com/</a:t>
            </a:r>
            <a:r>
              <a:rPr lang="en-US" altLang="zh-CN" dirty="0" err="1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zhouhaoyi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/Informer2020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4BF3419-59AF-4F89-B2C6-6EF54AE49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7154" y="2978557"/>
            <a:ext cx="6997691" cy="8975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66CD567-AD5E-4E3F-AFD7-660DDD0796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906" y="2103502"/>
            <a:ext cx="9262188" cy="28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4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A093BB8C-E1FF-444B-B252-FBCE420F9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05" y="2076140"/>
            <a:ext cx="5544589" cy="330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53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39186DD-17BF-4BF3-AF3F-70842C912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444" y="1597990"/>
            <a:ext cx="7623111" cy="465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07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6D7E75A-6290-4883-AB9D-50A5A36D0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598" y="2220686"/>
            <a:ext cx="5309443" cy="315195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64A0D6-64BF-444A-9F25-0DA77A727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959" y="2118049"/>
            <a:ext cx="5130949" cy="3563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3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sz="4000" dirty="0">
                <a:latin typeface="Times New Roman" panose="02020603050405020304" pitchFamily="18" charset="0"/>
              </a:rPr>
              <a:t>Introduction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0A1320E-0E20-4528-8012-90F0D36E7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21" y="1679831"/>
            <a:ext cx="5618879" cy="376331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51B5BC96-B4AC-41B8-A280-8700D3F9E325}"/>
              </a:ext>
            </a:extLst>
          </p:cNvPr>
          <p:cNvSpPr txBox="1"/>
          <p:nvPr/>
        </p:nvSpPr>
        <p:spPr>
          <a:xfrm>
            <a:off x="6510249" y="2130328"/>
            <a:ext cx="538628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Recent studies have shown the potential of 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Transformer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 increase the prediction capacity.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However, there are several severe issues with Transformer that prevent it from being directly applicable to 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long sequence time-series forecasting </a:t>
            </a:r>
            <a:r>
              <a:rPr lang="en-US" altLang="zh-C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LSTF)</a:t>
            </a:r>
            <a:r>
              <a:rPr lang="en-US" altLang="zh-CN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including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CN" sz="20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quadratic time complexity,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CN" sz="20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high memory usage, 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altLang="zh-CN" sz="2000" dirty="0">
                <a:solidFill>
                  <a:srgbClr val="CC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inherent limitation of the encoder-decoder architecture.</a:t>
            </a:r>
            <a:endParaRPr lang="zh-CN" altLang="en-US" sz="20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5220178-1DFE-4971-AF51-BC16AD5C8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6766" y="1746227"/>
            <a:ext cx="6938467" cy="408813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5089F3E8-21D5-4E8B-B174-56DB2FF91F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4" y="1346780"/>
            <a:ext cx="6131170" cy="521853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392DF4A-41FC-47A3-AD0D-AF65505411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7154" y="4113145"/>
            <a:ext cx="5931330" cy="70066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3BBAE20-78DA-4A22-B7E6-5C5B00CA1E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5065" y="698578"/>
            <a:ext cx="3976935" cy="23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3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AB5D2D2-EE96-414E-949B-97E66FEFF8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94" y="2513815"/>
            <a:ext cx="4032329" cy="37145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183843B-FF17-4FC2-933B-ED89FD4B6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459" y="1413112"/>
            <a:ext cx="5670541" cy="2015888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04A98E24-1229-4F8E-844D-7202542F85DD}"/>
              </a:ext>
            </a:extLst>
          </p:cNvPr>
          <p:cNvSpPr txBox="1"/>
          <p:nvPr/>
        </p:nvSpPr>
        <p:spPr>
          <a:xfrm>
            <a:off x="258764" y="1235216"/>
            <a:ext cx="38590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elf-attention</a:t>
            </a: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1148D7A-7E8A-4160-BD0D-D8A15EC978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94" y="3451410"/>
            <a:ext cx="5958422" cy="74183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89FC6EB-28C5-4578-ABE4-F15F09CF90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0947" y="3822326"/>
            <a:ext cx="5761053" cy="298809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28E19BCC-7F40-462E-AFF9-8B6E414C58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764" y="4363964"/>
            <a:ext cx="6366596" cy="1258820"/>
          </a:xfrm>
          <a:prstGeom prst="rect">
            <a:avLst/>
          </a:prstGeo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8AAC0BF-7157-4E08-B0FB-EE0A6B1CF4F5}"/>
              </a:ext>
            </a:extLst>
          </p:cNvPr>
          <p:cNvCxnSpPr/>
          <p:nvPr/>
        </p:nvCxnSpPr>
        <p:spPr>
          <a:xfrm>
            <a:off x="10002416" y="5131837"/>
            <a:ext cx="858417" cy="0"/>
          </a:xfrm>
          <a:prstGeom prst="line">
            <a:avLst/>
          </a:prstGeom>
          <a:ln w="1905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0364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88A0BB8-80E7-4CD6-B4AF-DF15E8A4B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434" y="2100260"/>
            <a:ext cx="5406436" cy="673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8477734-6808-432A-A682-4B999ABAC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6731" y="4414237"/>
            <a:ext cx="5006772" cy="77122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0817C7C-EE85-4CA6-A932-3F21E6E0A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6731" y="5222952"/>
            <a:ext cx="4255967" cy="588382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0374171-3DE8-4C9D-88F5-B0730E3B87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6731" y="5901101"/>
            <a:ext cx="4617737" cy="713179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A1211AE-9DFA-4937-86B4-6694A6B43344}"/>
              </a:ext>
            </a:extLst>
          </p:cNvPr>
          <p:cNvSpPr txBox="1"/>
          <p:nvPr/>
        </p:nvSpPr>
        <p:spPr>
          <a:xfrm>
            <a:off x="233265" y="1247315"/>
            <a:ext cx="46653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ProbSparse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elf-attention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A263802-501D-4BAA-AF45-2A4FA2E4B30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282"/>
          <a:stretch/>
        </p:blipFill>
        <p:spPr>
          <a:xfrm>
            <a:off x="8152369" y="3094889"/>
            <a:ext cx="1801623" cy="24711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4BA86D2-853E-4BE8-BF3B-287C11C42267}"/>
              </a:ext>
            </a:extLst>
          </p:cNvPr>
          <p:cNvSpPr txBox="1"/>
          <p:nvPr/>
        </p:nvSpPr>
        <p:spPr>
          <a:xfrm>
            <a:off x="2247122" y="3049171"/>
            <a:ext cx="2320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Attention probability</a:t>
            </a:r>
            <a:endParaRPr lang="zh-CN" altLang="en-US" sz="1600" dirty="0">
              <a:solidFill>
                <a:srgbClr val="CC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56554F-5093-4DF4-B0BA-EED25ECB7892}"/>
              </a:ext>
            </a:extLst>
          </p:cNvPr>
          <p:cNvSpPr txBox="1"/>
          <p:nvPr/>
        </p:nvSpPr>
        <p:spPr>
          <a:xfrm>
            <a:off x="6294765" y="3040944"/>
            <a:ext cx="2320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 probability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9C5D6FE-3F3F-4E0D-AF27-C2B6130E8A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7782" y="3049171"/>
            <a:ext cx="929483" cy="33855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32F9171-5FDB-4BFE-AF29-550F521F24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122" y="3651739"/>
            <a:ext cx="6371429" cy="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05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Method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D8D378F-7840-4517-A6DA-5C2C854B8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64" y="1687790"/>
            <a:ext cx="8028830" cy="312972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F5D74C9-6242-4BB4-94F2-6C8F4D434F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381" y="5064445"/>
            <a:ext cx="5511249" cy="37476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70CA862-C5F4-4F04-9EAE-C3EA52AF2D61}"/>
              </a:ext>
            </a:extLst>
          </p:cNvPr>
          <p:cNvSpPr txBox="1"/>
          <p:nvPr/>
        </p:nvSpPr>
        <p:spPr>
          <a:xfrm>
            <a:off x="251924" y="1115947"/>
            <a:ext cx="18567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3B7969-DEA3-4FD1-A919-BA532365E045}"/>
              </a:ext>
            </a:extLst>
          </p:cNvPr>
          <p:cNvSpPr txBox="1"/>
          <p:nvPr/>
        </p:nvSpPr>
        <p:spPr>
          <a:xfrm>
            <a:off x="251924" y="5415722"/>
            <a:ext cx="1763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Decoder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39EA19-9B5A-4240-9BAE-2056A4D6B3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6381" y="6236761"/>
            <a:ext cx="4879913" cy="37476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5220178-1DFE-4971-AF51-BC16AD5C8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15065" y="698578"/>
            <a:ext cx="3976935" cy="234320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694E0295-679F-497E-9CEB-6C818F717F1C}"/>
              </a:ext>
            </a:extLst>
          </p:cNvPr>
          <p:cNvSpPr txBox="1"/>
          <p:nvPr/>
        </p:nvSpPr>
        <p:spPr>
          <a:xfrm>
            <a:off x="650006" y="5040957"/>
            <a:ext cx="2531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Self-attention Distilling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89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951C0F5A-1AFC-46A7-A601-AEEE426EC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9047" y="1606897"/>
            <a:ext cx="7753905" cy="48405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楷体" panose="02010609060101010101" pitchFamily="49" charset="-122"/>
                <a:sym typeface="+mn-ea"/>
              </a:rPr>
              <a:t>Experiments</a:t>
            </a:r>
            <a:endParaRPr kumimoji="1" lang="en-US" altLang="zh-CN" sz="4000" dirty="0">
              <a:latin typeface="Times New Roman" panose="02020603050405020304" pitchFamily="18" charset="0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A47C511-1B3A-406A-8C68-EE39CB69F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776" y="1520891"/>
            <a:ext cx="6742447" cy="49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3262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7146a6f6-881e-49d8-894d-5059c59493c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146</Words>
  <Application>Microsoft Office PowerPoint</Application>
  <PresentationFormat>宽屏</PresentationFormat>
  <Paragraphs>33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等线</vt:lpstr>
      <vt:lpstr>黑体</vt:lpstr>
      <vt:lpstr>宋体</vt:lpstr>
      <vt:lpstr>微软雅黑</vt:lpstr>
      <vt:lpstr>Arial</vt:lpstr>
      <vt:lpstr>Gill Sans Ultra Bold</vt:lpstr>
      <vt:lpstr>Times New Roman</vt:lpstr>
      <vt:lpstr>Wingdings</vt:lpstr>
      <vt:lpstr>Office 主题​​</vt:lpstr>
      <vt:lpstr>PowerPoint 演示文稿</vt:lpstr>
      <vt:lpstr>Introduction</vt:lpstr>
      <vt:lpstr>Method</vt:lpstr>
      <vt:lpstr>Method</vt:lpstr>
      <vt:lpstr>Method</vt:lpstr>
      <vt:lpstr>Method</vt:lpstr>
      <vt:lpstr>Method</vt:lpstr>
      <vt:lpstr>Experiments</vt:lpstr>
      <vt:lpstr>Experiments</vt:lpstr>
      <vt:lpstr>Experiments</vt:lpstr>
      <vt:lpstr>Experiments</vt:lpstr>
      <vt:lpstr>Experiments</vt:lpstr>
      <vt:lpstr>Experiments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李 程鸿</cp:lastModifiedBy>
  <cp:revision>1834</cp:revision>
  <dcterms:created xsi:type="dcterms:W3CDTF">2017-04-22T07:59:00Z</dcterms:created>
  <dcterms:modified xsi:type="dcterms:W3CDTF">2021-06-22T12:41:47Z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